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B2D6-7686-401C-859B-ABC11D3BB666}" type="datetimeFigureOut">
              <a:rPr lang="it-IT" smtClean="0"/>
              <a:t>08/06/2013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6212-72CA-4750-AF0A-835A18DBDB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23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B2D6-7686-401C-859B-ABC11D3BB666}" type="datetimeFigureOut">
              <a:rPr lang="it-IT" smtClean="0"/>
              <a:t>08/06/2013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6212-72CA-4750-AF0A-835A18DBDB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519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B2D6-7686-401C-859B-ABC11D3BB666}" type="datetimeFigureOut">
              <a:rPr lang="it-IT" smtClean="0"/>
              <a:t>08/06/2013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6212-72CA-4750-AF0A-835A18DBDB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354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B2D6-7686-401C-859B-ABC11D3BB666}" type="datetimeFigureOut">
              <a:rPr lang="it-IT" smtClean="0"/>
              <a:t>08/06/2013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6212-72CA-4750-AF0A-835A18DBDB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904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B2D6-7686-401C-859B-ABC11D3BB666}" type="datetimeFigureOut">
              <a:rPr lang="it-IT" smtClean="0"/>
              <a:t>08/06/2013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6212-72CA-4750-AF0A-835A18DBDB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544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B2D6-7686-401C-859B-ABC11D3BB666}" type="datetimeFigureOut">
              <a:rPr lang="it-IT" smtClean="0"/>
              <a:t>08/06/2013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6212-72CA-4750-AF0A-835A18DBDB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463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B2D6-7686-401C-859B-ABC11D3BB666}" type="datetimeFigureOut">
              <a:rPr lang="it-IT" smtClean="0"/>
              <a:t>08/06/2013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6212-72CA-4750-AF0A-835A18DBDB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48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B2D6-7686-401C-859B-ABC11D3BB666}" type="datetimeFigureOut">
              <a:rPr lang="it-IT" smtClean="0"/>
              <a:t>08/06/2013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6212-72CA-4750-AF0A-835A18DBDB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38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B2D6-7686-401C-859B-ABC11D3BB666}" type="datetimeFigureOut">
              <a:rPr lang="it-IT" smtClean="0"/>
              <a:t>08/06/2013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6212-72CA-4750-AF0A-835A18DBDB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561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B2D6-7686-401C-859B-ABC11D3BB666}" type="datetimeFigureOut">
              <a:rPr lang="it-IT" smtClean="0"/>
              <a:t>08/06/2013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6212-72CA-4750-AF0A-835A18DBDB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74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B2D6-7686-401C-859B-ABC11D3BB666}" type="datetimeFigureOut">
              <a:rPr lang="it-IT" smtClean="0"/>
              <a:t>08/06/2013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6212-72CA-4750-AF0A-835A18DBDB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466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6B2D6-7686-401C-859B-ABC11D3BB666}" type="datetimeFigureOut">
              <a:rPr lang="it-IT" smtClean="0"/>
              <a:t>08/06/2013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96212-72CA-4750-AF0A-835A18DBDB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331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Terapia Ricostruttiva Interpersonale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d</a:t>
            </a:r>
            <a:r>
              <a:rPr lang="it-IT" dirty="0" smtClean="0"/>
              <a:t>i</a:t>
            </a:r>
          </a:p>
          <a:p>
            <a:r>
              <a:rPr lang="it-IT" dirty="0" smtClean="0"/>
              <a:t>Francesco </a:t>
            </a:r>
            <a:r>
              <a:rPr lang="it-IT" dirty="0" err="1" smtClean="0"/>
              <a:t>Colacicco</a:t>
            </a:r>
            <a:endParaRPr lang="it-IT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876925"/>
            <a:ext cx="5715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462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La terapia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mtClean="0"/>
              <a:t>I pazienti refrattari al trattamento terapeutico rispondono più a interiorizzazioni di figure chiave della loro vita che alle persone della realtà contemporanea. </a:t>
            </a:r>
          </a:p>
          <a:p>
            <a:pPr>
              <a:lnSpc>
                <a:spcPct val="90000"/>
              </a:lnSpc>
            </a:pPr>
            <a:r>
              <a:rPr lang="it-IT" smtClean="0"/>
              <a:t>Il successo dell’intervento terapeutico è perciò possibile quando il paziente si libera delle aspettative e  delle speranze anticamente collegate a queste interiorizzazioni.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876925"/>
            <a:ext cx="5715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663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Formulazione del caso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it-IT" b="1" dirty="0" smtClean="0"/>
              <a:t>Il </a:t>
            </a:r>
            <a:r>
              <a:rPr lang="it-IT" b="1" dirty="0" smtClean="0"/>
              <a:t>metodo della formulazione del caso</a:t>
            </a:r>
            <a:r>
              <a:rPr lang="it-IT" dirty="0" smtClean="0"/>
              <a:t>: ognuno dei problemi presentati deve essere collegato empiricamente alle regole percepite e ai valori espressi da una o più figure di attaccamento.</a:t>
            </a:r>
          </a:p>
          <a:p>
            <a:pPr>
              <a:lnSpc>
                <a:spcPct val="80000"/>
              </a:lnSpc>
            </a:pPr>
            <a:r>
              <a:rPr lang="it-IT" dirty="0" smtClean="0"/>
              <a:t>Secondo </a:t>
            </a:r>
            <a:r>
              <a:rPr lang="it-IT" dirty="0" smtClean="0"/>
              <a:t>la </a:t>
            </a:r>
            <a:r>
              <a:rPr lang="it-IT" dirty="0" smtClean="0"/>
              <a:t>TRI </a:t>
            </a:r>
            <a:r>
              <a:rPr lang="it-IT" dirty="0" smtClean="0"/>
              <a:t>il collegamento tra i </a:t>
            </a:r>
            <a:r>
              <a:rPr lang="it-IT" b="1" dirty="0" smtClean="0"/>
              <a:t>modi di fare disfunzionali</a:t>
            </a:r>
            <a:r>
              <a:rPr lang="it-IT" dirty="0" smtClean="0"/>
              <a:t> presentati dall’adulto e le </a:t>
            </a:r>
            <a:r>
              <a:rPr lang="it-IT" b="1" dirty="0" smtClean="0"/>
              <a:t>interiorizzazioni delle prime relazioni</a:t>
            </a:r>
            <a:r>
              <a:rPr lang="it-IT" dirty="0" smtClean="0"/>
              <a:t> specifiche (modelli operativi) avviene attraverso i </a:t>
            </a:r>
            <a:r>
              <a:rPr lang="it-IT" b="1" dirty="0" smtClean="0"/>
              <a:t>processi di copia</a:t>
            </a:r>
            <a:r>
              <a:rPr lang="it-IT" dirty="0" smtClean="0"/>
              <a:t>.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876925"/>
            <a:ext cx="5715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2268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Le cinque fasi della terapia</a:t>
            </a:r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>
          <a:xfrm>
            <a:off x="1116013" y="1628775"/>
            <a:ext cx="69119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it-IT" sz="2500" smtClean="0"/>
              <a:t>    Le cinque fasi della terapia: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it-IT" sz="2500" smtClean="0"/>
          </a:p>
          <a:p>
            <a:pPr eaLnBrk="1" hangingPunct="1">
              <a:lnSpc>
                <a:spcPct val="80000"/>
              </a:lnSpc>
            </a:pPr>
            <a:r>
              <a:rPr lang="it-IT" sz="2500" smtClean="0"/>
              <a:t>collaborazione;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it-IT" sz="250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it-IT" sz="2500" smtClean="0"/>
              <a:t>apprendere e riconoscere i modi di fare, da dove provengono e a cosa servono;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it-IT" sz="250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it-IT" sz="2500" smtClean="0"/>
              <a:t>bloccare i modi di fare disfunzionali;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it-IT" sz="2500" smtClean="0"/>
          </a:p>
          <a:p>
            <a:pPr eaLnBrk="1" hangingPunct="1">
              <a:lnSpc>
                <a:spcPct val="80000"/>
              </a:lnSpc>
            </a:pPr>
            <a:r>
              <a:rPr lang="it-IT" sz="2500" smtClean="0"/>
              <a:t>promuovere la volontà di cambiare;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it-IT" sz="250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it-IT" sz="2500" smtClean="0"/>
              <a:t>imparare nuovi modi di fare.</a:t>
            </a:r>
          </a:p>
          <a:p>
            <a:pPr eaLnBrk="1" hangingPunct="1">
              <a:lnSpc>
                <a:spcPct val="80000"/>
              </a:lnSpc>
            </a:pPr>
            <a:endParaRPr lang="it-IT" sz="25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it-IT" sz="2500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5715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729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Linee – guida della terapia</a:t>
            </a:r>
          </a:p>
        </p:txBody>
      </p:sp>
      <p:sp>
        <p:nvSpPr>
          <p:cNvPr id="18435" name="Segnaposto contenuto 2"/>
          <p:cNvSpPr>
            <a:spLocks noGrp="1"/>
          </p:cNvSpPr>
          <p:nvPr>
            <p:ph idx="1"/>
          </p:nvPr>
        </p:nvSpPr>
        <p:spPr>
          <a:xfrm>
            <a:off x="611188" y="1341438"/>
            <a:ext cx="8064500" cy="5183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it-IT" sz="2000" smtClean="0"/>
              <a:t>      Linee-guida (regole, ricetta o “algoritmo di base”):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it-IT" sz="2000" smtClean="0"/>
          </a:p>
          <a:p>
            <a:pPr eaLnBrk="1" hangingPunct="1">
              <a:lnSpc>
                <a:spcPct val="80000"/>
              </a:lnSpc>
            </a:pPr>
            <a:r>
              <a:rPr lang="it-IT" sz="2000" smtClean="0"/>
              <a:t>lavorare con un atteggiamento di base di accurata empatia;</a:t>
            </a:r>
          </a:p>
          <a:p>
            <a:pPr eaLnBrk="1" hangingPunct="1">
              <a:lnSpc>
                <a:spcPct val="80000"/>
              </a:lnSpc>
            </a:pPr>
            <a:r>
              <a:rPr lang="it-IT" sz="2000" smtClean="0"/>
              <a:t>sostenere l’alleato della crescita più di quello regressivo;</a:t>
            </a:r>
          </a:p>
          <a:p>
            <a:pPr eaLnBrk="1" hangingPunct="1">
              <a:lnSpc>
                <a:spcPct val="80000"/>
              </a:lnSpc>
            </a:pPr>
            <a:r>
              <a:rPr lang="it-IT" sz="2000" smtClean="0"/>
              <a:t>collegare ogni intervento alla “formulazione del caso”: identificazione delle figure d’attaccamento e dei processi di copia e ricerca dei significati positivi dei comportamenti sintomatici (prossimità affettiva e dono d’amore);</a:t>
            </a:r>
          </a:p>
          <a:p>
            <a:pPr eaLnBrk="1" hangingPunct="1">
              <a:lnSpc>
                <a:spcPct val="80000"/>
              </a:lnSpc>
            </a:pPr>
            <a:r>
              <a:rPr lang="it-IT" sz="2000" smtClean="0"/>
              <a:t>cercare dettagli illustrativi e concreti su input, risposta e impatto sul sé: comprensione comune di cosa scatena (input) i diversi episodi importanti (comportamenti sintomatici, spesso agiti), di come il paziente reagisce (risposta) e di come ciò influisce sul suo concetto di sé;</a:t>
            </a:r>
          </a:p>
          <a:p>
            <a:pPr eaLnBrk="1" hangingPunct="1">
              <a:lnSpc>
                <a:spcPct val="80000"/>
              </a:lnSpc>
            </a:pPr>
            <a:r>
              <a:rPr lang="it-IT" sz="2000" smtClean="0"/>
              <a:t>esplorare gli ABC: affetti (</a:t>
            </a:r>
            <a:r>
              <a:rPr lang="it-IT" sz="2000" i="1" smtClean="0"/>
              <a:t>affect</a:t>
            </a:r>
            <a:r>
              <a:rPr lang="it-IT" sz="2000" smtClean="0"/>
              <a:t>), comportamenti (</a:t>
            </a:r>
            <a:r>
              <a:rPr lang="it-IT" sz="2000" i="1" smtClean="0"/>
              <a:t>behavior</a:t>
            </a:r>
            <a:r>
              <a:rPr lang="it-IT" sz="2000" smtClean="0"/>
              <a:t>), pensieri (</a:t>
            </a:r>
            <a:r>
              <a:rPr lang="it-IT" sz="2000" i="1" smtClean="0"/>
              <a:t>cognition</a:t>
            </a:r>
            <a:r>
              <a:rPr lang="it-IT" sz="2000" smtClean="0"/>
              <a:t>).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it-IT" sz="2000" smtClean="0"/>
              <a:t>    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it-IT" sz="2000" smtClean="0"/>
              <a:t>      Collegare l’intervento scelto a una delle cinque fasi della terapia              (il terapeuta deve chiedersi “cosa sto facendo, in quale fase della terapia e per raggiungere quale obiettivo”).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it-IT" sz="2000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6092825"/>
            <a:ext cx="5715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24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it-IT" smtClean="0"/>
              <a:t>Consigli per il terapista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/>
              <a:t>È bene ricordarsi che se le teorie patogene presenti vengono usate per portare in </a:t>
            </a:r>
            <a:r>
              <a:rPr lang="it-IT" sz="2000" i="1" dirty="0" smtClean="0"/>
              <a:t>tribunale </a:t>
            </a:r>
            <a:r>
              <a:rPr lang="it-IT" sz="2000" dirty="0" smtClean="0"/>
              <a:t>(in terapia) i </a:t>
            </a:r>
            <a:r>
              <a:rPr lang="it-IT" sz="2000" i="1" dirty="0" smtClean="0"/>
              <a:t>cattivi genitori </a:t>
            </a:r>
            <a:r>
              <a:rPr lang="it-IT" sz="2000" dirty="0" smtClean="0"/>
              <a:t>sono usate male. Il paziente ha bisogno di capire che i sintomi avevano un tempo una loro funzione ma che ora non servono più. Deve sviluppare l’empatia per sé da bambino e per il genitore di quel tempo, è questo il metodo per acquisire la giusta prospettiva.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/>
              <a:t>Dovrebbe aiutare il paziente a costruirsi la forza dell’Io necessaria per permettergli di riconoscere le situazioni che stimolano le sue modalità regressive.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/>
              <a:t>Il terapeuta dovrebbe offrire al paziente un contratto per aiutarlo ad aumentare la sua forza dell’Io: “Posso aiutarla a vedere le sue modalità di comportamento, da dove provengono e a cosa servono … se intenderà cambiarle dovrà impararne delle nuove … proverò ad aiutarla ad apprenderle … il lavoro potrà essere duro e noioso ma se lo seguirà potrà imparare”.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/>
              <a:t>Il paziente deve cambiare i suoi obiettivi e deve imparare a differenziarsi.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/>
              <a:t>Vanno fissati i limiti del </a:t>
            </a:r>
            <a:r>
              <a:rPr lang="it-IT" sz="2000" dirty="0" err="1" smtClean="0"/>
              <a:t>sostegno…</a:t>
            </a:r>
            <a:r>
              <a:rPr lang="it-IT" sz="2000" dirty="0" smtClean="0"/>
              <a:t> vanno mantenuti i confini.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/>
              <a:t>Incoraggiare l’espressione della rabbia, se fine a se stessa, può essere pericoloso. L’intervento è corretto se l’espressione della rabbia serve ad aiutarlo a differenziarsi.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/>
              <a:t>Il terapeuta deve controllare i sentimenti, le fantasie e le paure del paziente per verificare l’utilità dell’intervento.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2000" dirty="0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6092825"/>
            <a:ext cx="5715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420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Immagin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31813"/>
            <a:ext cx="7921625" cy="587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75279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539</Words>
  <Application>Microsoft Office PowerPoint</Application>
  <PresentationFormat>Presentazione su schermo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La Terapia Ricostruttiva Interpersonale</vt:lpstr>
      <vt:lpstr>La terapia</vt:lpstr>
      <vt:lpstr>Formulazione del caso</vt:lpstr>
      <vt:lpstr>Le cinque fasi della terapia</vt:lpstr>
      <vt:lpstr>Linee – guida della terapia</vt:lpstr>
      <vt:lpstr>Consigli per il terapista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Terapia Ricostruttiva Interpersonale</dc:title>
  <dc:creator>Rosaria</dc:creator>
  <cp:lastModifiedBy>Rosaria</cp:lastModifiedBy>
  <cp:revision>2</cp:revision>
  <dcterms:created xsi:type="dcterms:W3CDTF">2013-06-08T09:23:47Z</dcterms:created>
  <dcterms:modified xsi:type="dcterms:W3CDTF">2013-06-08T09:34:06Z</dcterms:modified>
</cp:coreProperties>
</file>