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23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51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54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04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54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63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48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3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61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7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6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B2D6-7686-401C-859B-ABC11D3BB666}" type="datetimeFigureOut">
              <a:rPr lang="it-IT" smtClean="0"/>
              <a:t>08/06/2013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6212-72CA-4750-AF0A-835A18DBDB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3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Terapia Ricostruttiva Interpersonale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i</a:t>
            </a:r>
          </a:p>
          <a:p>
            <a:r>
              <a:rPr lang="it-IT" dirty="0" smtClean="0"/>
              <a:t>Francesco </a:t>
            </a:r>
            <a:r>
              <a:rPr lang="it-IT" dirty="0" err="1" smtClean="0"/>
              <a:t>Colacicco</a:t>
            </a:r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8769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terapia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mtClean="0"/>
              <a:t>I pazienti refrattari al trattamento terapeutico rispondono più a interiorizzazioni di figure chiave della loro vita che alle persone della realtà contemporanea. </a:t>
            </a:r>
          </a:p>
          <a:p>
            <a:pPr>
              <a:lnSpc>
                <a:spcPct val="90000"/>
              </a:lnSpc>
            </a:pPr>
            <a:r>
              <a:rPr lang="it-IT" smtClean="0"/>
              <a:t>Il successo dell’intervento terapeutico è perciò possibile quando il paziente si libera delle aspettative e  delle speranze anticamente collegate a queste interiorizzazioni.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8769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6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Formulazione del caso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b="1" dirty="0" smtClean="0"/>
              <a:t>Il </a:t>
            </a:r>
            <a:r>
              <a:rPr lang="it-IT" b="1" dirty="0" smtClean="0"/>
              <a:t>metodo della formulazione del caso</a:t>
            </a:r>
            <a:r>
              <a:rPr lang="it-IT" dirty="0" smtClean="0"/>
              <a:t>: ognuno dei problemi presentati deve essere collegato empiricamente alle regole percepite e ai valori espressi da una o più figure di attaccamento.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Secondo </a:t>
            </a:r>
            <a:r>
              <a:rPr lang="it-IT" dirty="0" smtClean="0"/>
              <a:t>la </a:t>
            </a:r>
            <a:r>
              <a:rPr lang="it-IT" dirty="0" smtClean="0"/>
              <a:t>TRI </a:t>
            </a:r>
            <a:r>
              <a:rPr lang="it-IT" dirty="0" smtClean="0"/>
              <a:t>il collegamento tra i </a:t>
            </a:r>
            <a:r>
              <a:rPr lang="it-IT" b="1" dirty="0" smtClean="0"/>
              <a:t>modi di fare disfunzionali</a:t>
            </a:r>
            <a:r>
              <a:rPr lang="it-IT" dirty="0" smtClean="0"/>
              <a:t> presentati dall’adulto e le </a:t>
            </a:r>
            <a:r>
              <a:rPr lang="it-IT" b="1" dirty="0" smtClean="0"/>
              <a:t>interiorizzazioni delle prime relazioni</a:t>
            </a:r>
            <a:r>
              <a:rPr lang="it-IT" dirty="0" smtClean="0"/>
              <a:t> specifiche (modelli operativi) avviene attraverso i </a:t>
            </a:r>
            <a:r>
              <a:rPr lang="it-IT" b="1" dirty="0" smtClean="0"/>
              <a:t>processi di copia</a:t>
            </a:r>
            <a:r>
              <a:rPr lang="it-IT" dirty="0" smtClean="0"/>
              <a:t>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8769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26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 cinque fasi della terapia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1116013" y="1628775"/>
            <a:ext cx="69119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500" smtClean="0"/>
              <a:t>    Le cinque fasi della terapia: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500" smtClean="0"/>
          </a:p>
          <a:p>
            <a:pPr eaLnBrk="1" hangingPunct="1">
              <a:lnSpc>
                <a:spcPct val="80000"/>
              </a:lnSpc>
            </a:pPr>
            <a:r>
              <a:rPr lang="it-IT" sz="2500" smtClean="0"/>
              <a:t>collaborazione;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5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it-IT" sz="2500" smtClean="0"/>
              <a:t>apprendere e riconoscere i modi di fare, da dove provengono e a cosa servono;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5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it-IT" sz="2500" smtClean="0"/>
              <a:t>bloccare i modi di fare disfunzionali;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500" smtClean="0"/>
          </a:p>
          <a:p>
            <a:pPr eaLnBrk="1" hangingPunct="1">
              <a:lnSpc>
                <a:spcPct val="80000"/>
              </a:lnSpc>
            </a:pPr>
            <a:r>
              <a:rPr lang="it-IT" sz="2500" smtClean="0"/>
              <a:t>promuovere la volontà di cambiare;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5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it-IT" sz="2500" smtClean="0"/>
              <a:t>imparare nuovi modi di fare.</a:t>
            </a:r>
          </a:p>
          <a:p>
            <a:pPr eaLnBrk="1" hangingPunct="1">
              <a:lnSpc>
                <a:spcPct val="80000"/>
              </a:lnSpc>
            </a:pPr>
            <a:endParaRPr lang="it-IT" sz="25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50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2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Linee – guida della terapia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611188" y="1341438"/>
            <a:ext cx="80645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      Linee-guida (regole, ricetta o “algoritmo di base”):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lavorare con un atteggiamento di base di accurata empatia;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sostenere l’alleato della crescita più di quello regressivo;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collegare ogni intervento alla “formulazione del caso”: identificazione delle figure d’attaccamento e dei processi di copia e ricerca dei significati positivi dei comportamenti sintomatici (prossimità affettiva e dono d’amore);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cercare dettagli illustrativi e concreti su input, risposta e impatto sul sé: comprensione comune di cosa scatena (input) i diversi episodi importanti (comportamenti sintomatici, spesso agiti), di come il paziente reagisce (risposta) e di come ciò influisce sul suo concetto di sé;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esplorare gli ABC: affetti (</a:t>
            </a:r>
            <a:r>
              <a:rPr lang="it-IT" sz="2000" i="1" smtClean="0"/>
              <a:t>affect</a:t>
            </a:r>
            <a:r>
              <a:rPr lang="it-IT" sz="2000" smtClean="0"/>
              <a:t>), comportamenti (</a:t>
            </a:r>
            <a:r>
              <a:rPr lang="it-IT" sz="2000" i="1" smtClean="0"/>
              <a:t>behavior</a:t>
            </a:r>
            <a:r>
              <a:rPr lang="it-IT" sz="2000" smtClean="0"/>
              <a:t>), pensieri (</a:t>
            </a:r>
            <a:r>
              <a:rPr lang="it-IT" sz="2000" i="1" smtClean="0"/>
              <a:t>cognition</a:t>
            </a:r>
            <a:r>
              <a:rPr lang="it-IT" sz="2000" smtClean="0"/>
              <a:t>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      Collegare l’intervento scelto a una delle cinque fasi della terapia              (il terapeuta deve chiedersi “cosa sto facendo, in quale fase della terapia e per raggiungere quale obiettivo”).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0928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/>
              <a:t>Consigli per il terapista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È bene ricordarsi che se le teorie patogene presenti vengono usate per portare in </a:t>
            </a:r>
            <a:r>
              <a:rPr lang="it-IT" sz="2000" i="1" dirty="0" smtClean="0"/>
              <a:t>tribunale </a:t>
            </a:r>
            <a:r>
              <a:rPr lang="it-IT" sz="2000" dirty="0" smtClean="0"/>
              <a:t>(in terapia) i </a:t>
            </a:r>
            <a:r>
              <a:rPr lang="it-IT" sz="2000" i="1" dirty="0" smtClean="0"/>
              <a:t>cattivi genitori </a:t>
            </a:r>
            <a:r>
              <a:rPr lang="it-IT" sz="2000" dirty="0" smtClean="0"/>
              <a:t>sono usate male. Il paziente ha bisogno di capire che i sintomi avevano un tempo una loro funzione ma che ora non servono più. Deve sviluppare l’empatia per sé da bambino e per il genitore di quel tempo, è questo il metodo per acquisire la giusta prospettiva.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Dovrebbe aiutare il paziente a costruirsi la forza dell’Io necessaria per permettergli di riconoscere le situazioni che stimolano le sue modalità regressive.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Il terapeuta dovrebbe offrire al paziente un contratto per aiutarlo ad aumentare la sua forza dell’Io: “Posso aiutarla a vedere le sue modalità di comportamento, da dove provengono e a cosa servono … se intenderà cambiarle dovrà impararne delle nuove … proverò ad aiutarla ad apprenderle … il lavoro potrà essere duro e noioso ma se lo seguirà potrà imparare”.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Il paziente deve cambiare i suoi obiettivi e deve imparare a differenziarsi.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Vanno fissati i limiti del </a:t>
            </a:r>
            <a:r>
              <a:rPr lang="it-IT" sz="2000" dirty="0" err="1" smtClean="0"/>
              <a:t>sostegno…</a:t>
            </a:r>
            <a:r>
              <a:rPr lang="it-IT" sz="2000" dirty="0" smtClean="0"/>
              <a:t> vanno mantenuti i confini.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Incoraggiare l’espressione della rabbia, se fine a se stessa, può essere pericoloso. L’intervento è corretto se l’espressione della rabbia serve ad aiutarlo a differenziarsi.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Il terapeuta deve controllare i sentimenti, le fantasie e le paure del paziente per verificare l’utilità dell’intervento.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t-IT" sz="2000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92825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2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1813"/>
            <a:ext cx="7921625" cy="587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527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539</Words>
  <Application>Microsoft Office PowerPoint</Application>
  <PresentationFormat>Presentazione su schermo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 Terapia Ricostruttiva Interpersonale</vt:lpstr>
      <vt:lpstr>La terapia</vt:lpstr>
      <vt:lpstr>Formulazione del caso</vt:lpstr>
      <vt:lpstr>Le cinque fasi della terapia</vt:lpstr>
      <vt:lpstr>Linee – guida della terapia</vt:lpstr>
      <vt:lpstr>Consigli per il terapista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Terapia Ricostruttiva Interpersonale</dc:title>
  <dc:creator>Rosaria</dc:creator>
  <cp:lastModifiedBy>Rosaria</cp:lastModifiedBy>
  <cp:revision>2</cp:revision>
  <dcterms:created xsi:type="dcterms:W3CDTF">2013-06-08T09:23:47Z</dcterms:created>
  <dcterms:modified xsi:type="dcterms:W3CDTF">2013-06-08T09:34:06Z</dcterms:modified>
</cp:coreProperties>
</file>